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016" autoAdjust="0"/>
  </p:normalViewPr>
  <p:slideViewPr>
    <p:cSldViewPr snapToGrid="0">
      <p:cViewPr varScale="1">
        <p:scale>
          <a:sx n="65" d="100"/>
          <a:sy n="65" d="100"/>
        </p:scale>
        <p:origin x="-29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AF0B-5B3E-461F-B813-7AD66B16E833}" type="datetimeFigureOut">
              <a:rPr lang="en-GB" smtClean="0"/>
              <a:pPr/>
              <a:t>05/05/2016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A633-FB67-4B9E-AAF4-39402EDBB5A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64126251"/>
      </p:ext>
    </p:extLst>
  </p:cSld>
  <p:clrMapOvr>
    <a:masterClrMapping/>
  </p:clrMapOvr>
  <p:transition spd="med" advTm="10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AF0B-5B3E-461F-B813-7AD66B16E833}" type="datetimeFigureOut">
              <a:rPr lang="en-GB" smtClean="0"/>
              <a:pPr/>
              <a:t>05/05/2016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A633-FB67-4B9E-AAF4-39402EDBB5A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64849801"/>
      </p:ext>
    </p:extLst>
  </p:cSld>
  <p:clrMapOvr>
    <a:masterClrMapping/>
  </p:clrMapOvr>
  <p:transition spd="med" advTm="10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AF0B-5B3E-461F-B813-7AD66B16E833}" type="datetimeFigureOut">
              <a:rPr lang="en-GB" smtClean="0"/>
              <a:pPr/>
              <a:t>05/05/2016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A633-FB67-4B9E-AAF4-39402EDBB5A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05551430"/>
      </p:ext>
    </p:extLst>
  </p:cSld>
  <p:clrMapOvr>
    <a:masterClrMapping/>
  </p:clrMapOvr>
  <p:transition spd="med" advTm="10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AF0B-5B3E-461F-B813-7AD66B16E833}" type="datetimeFigureOut">
              <a:rPr lang="en-GB" smtClean="0"/>
              <a:pPr/>
              <a:t>05/05/2016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A633-FB67-4B9E-AAF4-39402EDBB5A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57298561"/>
      </p:ext>
    </p:extLst>
  </p:cSld>
  <p:clrMapOvr>
    <a:masterClrMapping/>
  </p:clrMapOvr>
  <p:transition spd="med" advTm="10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AF0B-5B3E-461F-B813-7AD66B16E833}" type="datetimeFigureOut">
              <a:rPr lang="en-GB" smtClean="0"/>
              <a:pPr/>
              <a:t>05/05/2016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A633-FB67-4B9E-AAF4-39402EDBB5A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27088095"/>
      </p:ext>
    </p:extLst>
  </p:cSld>
  <p:clrMapOvr>
    <a:masterClrMapping/>
  </p:clrMapOvr>
  <p:transition spd="med" advTm="10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AF0B-5B3E-461F-B813-7AD66B16E833}" type="datetimeFigureOut">
              <a:rPr lang="en-GB" smtClean="0"/>
              <a:pPr/>
              <a:t>05/05/2016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A633-FB67-4B9E-AAF4-39402EDBB5A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40541185"/>
      </p:ext>
    </p:extLst>
  </p:cSld>
  <p:clrMapOvr>
    <a:masterClrMapping/>
  </p:clrMapOvr>
  <p:transition spd="med" advTm="10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AF0B-5B3E-461F-B813-7AD66B16E833}" type="datetimeFigureOut">
              <a:rPr lang="en-GB" smtClean="0"/>
              <a:pPr/>
              <a:t>05/05/2016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A633-FB67-4B9E-AAF4-39402EDBB5A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91446333"/>
      </p:ext>
    </p:extLst>
  </p:cSld>
  <p:clrMapOvr>
    <a:masterClrMapping/>
  </p:clrMapOvr>
  <p:transition spd="med" advTm="10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AF0B-5B3E-461F-B813-7AD66B16E833}" type="datetimeFigureOut">
              <a:rPr lang="en-GB" smtClean="0"/>
              <a:pPr/>
              <a:t>05/05/2016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A633-FB67-4B9E-AAF4-39402EDBB5A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81139232"/>
      </p:ext>
    </p:extLst>
  </p:cSld>
  <p:clrMapOvr>
    <a:masterClrMapping/>
  </p:clrMapOvr>
  <p:transition spd="med" advTm="10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AF0B-5B3E-461F-B813-7AD66B16E833}" type="datetimeFigureOut">
              <a:rPr lang="en-GB" smtClean="0"/>
              <a:pPr/>
              <a:t>05/05/2016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A633-FB67-4B9E-AAF4-39402EDBB5A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63985455"/>
      </p:ext>
    </p:extLst>
  </p:cSld>
  <p:clrMapOvr>
    <a:masterClrMapping/>
  </p:clrMapOvr>
  <p:transition spd="med" advTm="10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AF0B-5B3E-461F-B813-7AD66B16E833}" type="datetimeFigureOut">
              <a:rPr lang="en-GB" smtClean="0"/>
              <a:pPr/>
              <a:t>05/05/2016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A633-FB67-4B9E-AAF4-39402EDBB5A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88934799"/>
      </p:ext>
    </p:extLst>
  </p:cSld>
  <p:clrMapOvr>
    <a:masterClrMapping/>
  </p:clrMapOvr>
  <p:transition spd="med" advTm="10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AF0B-5B3E-461F-B813-7AD66B16E833}" type="datetimeFigureOut">
              <a:rPr lang="en-GB" smtClean="0"/>
              <a:pPr/>
              <a:t>05/05/2016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A633-FB67-4B9E-AAF4-39402EDBB5A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47043764"/>
      </p:ext>
    </p:extLst>
  </p:cSld>
  <p:clrMapOvr>
    <a:masterClrMapping/>
  </p:clrMapOvr>
  <p:transition spd="med" advTm="10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4AF0B-5B3E-461F-B813-7AD66B16E833}" type="datetimeFigureOut">
              <a:rPr lang="en-GB" smtClean="0"/>
              <a:pPr/>
              <a:t>05/05/2016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DA633-FB67-4B9E-AAF4-39402EDBB5A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5249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10000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7.wdp"/><Relationship Id="rId7" Type="http://schemas.openxmlformats.org/officeDocument/2006/relationships/image" Target="../media/image25.png"/><Relationship Id="rId12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1.wdp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6042"/>
            <a:ext cx="12192000" cy="68993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1010" y="660698"/>
            <a:ext cx="109299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OFFSHORE DEVELOPMENT COMPANY</a:t>
            </a:r>
            <a:endParaRPr lang="en-GB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0502" b="99666" l="7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9472" y="1797981"/>
            <a:ext cx="2553056" cy="284837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89868" y="5603443"/>
            <a:ext cx="1061226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EPCI&amp;C CONTRACTOR FOR OFFSHORE &amp; ONSHORE PETROLEUM/ENERGY INDUSTRY PROJECTS</a:t>
            </a:r>
            <a:endParaRPr lang="en-GB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35867" y="3509963"/>
            <a:ext cx="2821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DEVELOPING OUR PEOPLE</a:t>
            </a:r>
            <a:endParaRPr lang="en-US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90344" y="3511135"/>
            <a:ext cx="2783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GROWING OUR BUSINESS</a:t>
            </a:r>
            <a:endParaRPr lang="en-US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679" b="66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8069" y="1797981"/>
            <a:ext cx="2475862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6824019"/>
      </p:ext>
    </p:extLst>
  </p:cSld>
  <p:clrMapOvr>
    <a:masterClrMapping/>
  </p:clrMapOvr>
  <p:transition spd="med" advTm="576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9409"/>
                    </a14:imgEffect>
                    <a14:imgEffect>
                      <a14:saturation sat="278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</p:spPr>
      </p:pic>
      <p:sp>
        <p:nvSpPr>
          <p:cNvPr id="7" name="Rectangle 6"/>
          <p:cNvSpPr/>
          <p:nvPr/>
        </p:nvSpPr>
        <p:spPr>
          <a:xfrm>
            <a:off x="4461683" y="2782669"/>
            <a:ext cx="3268633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dirty="0" smtClean="0">
                <a:ln w="0"/>
                <a:solidFill>
                  <a:schemeClr val="bg1"/>
                </a:solidFill>
              </a:rPr>
              <a:t>Platform Design</a:t>
            </a: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679" b="66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940"/>
          <a:stretch/>
        </p:blipFill>
        <p:spPr>
          <a:xfrm>
            <a:off x="10548901" y="5012709"/>
            <a:ext cx="1664624" cy="1263988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0502" b="99666" l="7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077"/>
          <a:stretch/>
        </p:blipFill>
        <p:spPr>
          <a:xfrm>
            <a:off x="10574504" y="6021047"/>
            <a:ext cx="1633538" cy="836953"/>
          </a:xfrm>
          <a:prstGeom prst="rect">
            <a:avLst/>
          </a:prstGeom>
        </p:spPr>
      </p:pic>
      <p:sp>
        <p:nvSpPr>
          <p:cNvPr id="12" name="Rectangle 4"/>
          <p:cNvSpPr/>
          <p:nvPr/>
        </p:nvSpPr>
        <p:spPr>
          <a:xfrm>
            <a:off x="76896" y="0"/>
            <a:ext cx="3949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CAPABILITIES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7316394"/>
      </p:ext>
    </p:extLst>
  </p:cSld>
  <p:clrMapOvr>
    <a:masterClrMapping/>
  </p:clrMapOvr>
  <p:transition spd="med" advTm="540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3107" y="2921168"/>
            <a:ext cx="5484793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bg1"/>
                </a:solidFill>
              </a:rPr>
              <a:t>Offshore Drilling Rig Design</a:t>
            </a:r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679" b="66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940"/>
          <a:stretch/>
        </p:blipFill>
        <p:spPr>
          <a:xfrm>
            <a:off x="10548901" y="5012709"/>
            <a:ext cx="1664624" cy="1263988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0502" b="99666" l="7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077"/>
          <a:stretch/>
        </p:blipFill>
        <p:spPr>
          <a:xfrm>
            <a:off x="10574504" y="6021047"/>
            <a:ext cx="1633538" cy="836953"/>
          </a:xfrm>
          <a:prstGeom prst="rect">
            <a:avLst/>
          </a:prstGeom>
        </p:spPr>
      </p:pic>
      <p:sp>
        <p:nvSpPr>
          <p:cNvPr id="10" name="Rectangle 4"/>
          <p:cNvSpPr/>
          <p:nvPr/>
        </p:nvSpPr>
        <p:spPr>
          <a:xfrm>
            <a:off x="76896" y="0"/>
            <a:ext cx="3949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CAPABILITIES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817364"/>
      </p:ext>
    </p:extLst>
  </p:cSld>
  <p:clrMapOvr>
    <a:masterClrMapping/>
  </p:clrMapOvr>
  <p:transition spd="med" advTm="512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676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74875" y="5043269"/>
            <a:ext cx="7842250" cy="120032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ln w="0"/>
                <a:solidFill>
                  <a:schemeClr val="bg1"/>
                </a:solidFill>
              </a:rPr>
              <a:t>Pre-installation, Installation and Commissioning of Subsea Structures </a:t>
            </a: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679" b="66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940"/>
          <a:stretch/>
        </p:blipFill>
        <p:spPr>
          <a:xfrm>
            <a:off x="10548901" y="5012709"/>
            <a:ext cx="1664624" cy="1263988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0502" b="99666" l="7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077"/>
          <a:stretch/>
        </p:blipFill>
        <p:spPr>
          <a:xfrm>
            <a:off x="10574504" y="6021047"/>
            <a:ext cx="1633538" cy="836953"/>
          </a:xfrm>
          <a:prstGeom prst="rect">
            <a:avLst/>
          </a:prstGeom>
        </p:spPr>
      </p:pic>
      <p:sp>
        <p:nvSpPr>
          <p:cNvPr id="11" name="Rectangle 4"/>
          <p:cNvSpPr/>
          <p:nvPr/>
        </p:nvSpPr>
        <p:spPr>
          <a:xfrm>
            <a:off x="76896" y="0"/>
            <a:ext cx="3949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CAPABILITIES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1613673"/>
      </p:ext>
    </p:extLst>
  </p:cSld>
  <p:clrMapOvr>
    <a:masterClrMapping/>
  </p:clrMapOvr>
  <p:transition spd="med" advTm="675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oil04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4618" y="3105834"/>
            <a:ext cx="9402763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bg1"/>
                </a:solidFill>
              </a:rPr>
              <a:t>On/Offshore Equipment Design and Procurement</a:t>
            </a:r>
            <a:endParaRPr lang="en-US" sz="3600" dirty="0">
              <a:ln w="0"/>
              <a:solidFill>
                <a:schemeClr val="bg1"/>
              </a:solidFill>
            </a:endParaRPr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679" b="66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940"/>
          <a:stretch/>
        </p:blipFill>
        <p:spPr>
          <a:xfrm>
            <a:off x="10548901" y="5012709"/>
            <a:ext cx="1664624" cy="1263988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0502" b="99666" l="7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077"/>
          <a:stretch/>
        </p:blipFill>
        <p:spPr>
          <a:xfrm>
            <a:off x="10574504" y="6021047"/>
            <a:ext cx="1633538" cy="836953"/>
          </a:xfrm>
          <a:prstGeom prst="rect">
            <a:avLst/>
          </a:prstGeom>
        </p:spPr>
      </p:pic>
      <p:sp>
        <p:nvSpPr>
          <p:cNvPr id="10" name="Rectangle 4"/>
          <p:cNvSpPr/>
          <p:nvPr/>
        </p:nvSpPr>
        <p:spPr>
          <a:xfrm>
            <a:off x="76896" y="0"/>
            <a:ext cx="3949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CAPABILITIES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1556988"/>
      </p:ext>
    </p:extLst>
  </p:cSld>
  <p:clrMapOvr>
    <a:masterClrMapping/>
  </p:clrMapOvr>
  <p:transition spd="med" advTm="528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64409" y="3105834"/>
            <a:ext cx="3863182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bg1"/>
                </a:solidFill>
              </a:rPr>
              <a:t>Renewable Projects</a:t>
            </a:r>
            <a:endParaRPr lang="en-US" sz="3600" dirty="0">
              <a:ln w="0"/>
              <a:solidFill>
                <a:schemeClr val="bg1"/>
              </a:solidFill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679" b="66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940"/>
          <a:stretch/>
        </p:blipFill>
        <p:spPr>
          <a:xfrm>
            <a:off x="10548901" y="5012709"/>
            <a:ext cx="1664624" cy="126398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0502" b="99666" l="7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077"/>
          <a:stretch/>
        </p:blipFill>
        <p:spPr>
          <a:xfrm>
            <a:off x="10574504" y="6021047"/>
            <a:ext cx="1633538" cy="836953"/>
          </a:xfrm>
          <a:prstGeom prst="rect">
            <a:avLst/>
          </a:prstGeom>
        </p:spPr>
      </p:pic>
      <p:sp>
        <p:nvSpPr>
          <p:cNvPr id="14" name="Rectangle 4"/>
          <p:cNvSpPr/>
          <p:nvPr/>
        </p:nvSpPr>
        <p:spPr>
          <a:xfrm>
            <a:off x="76896" y="0"/>
            <a:ext cx="3949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CAPABILITIES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8085586"/>
      </p:ext>
    </p:extLst>
  </p:cSld>
  <p:clrMapOvr>
    <a:masterClrMapping/>
  </p:clrMapOvr>
  <p:transition spd="med" advTm="539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62084" y="3105834"/>
            <a:ext cx="7067831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ln w="0"/>
                <a:solidFill>
                  <a:schemeClr val="bg1"/>
                </a:solidFill>
              </a:rPr>
              <a:t>Power Plant Design and Construction</a:t>
            </a: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679" b="66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940"/>
          <a:stretch/>
        </p:blipFill>
        <p:spPr>
          <a:xfrm>
            <a:off x="10548901" y="5012709"/>
            <a:ext cx="1664624" cy="1263988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0502" b="99666" l="7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077"/>
          <a:stretch/>
        </p:blipFill>
        <p:spPr>
          <a:xfrm>
            <a:off x="10574504" y="6021047"/>
            <a:ext cx="1633538" cy="836953"/>
          </a:xfrm>
          <a:prstGeom prst="rect">
            <a:avLst/>
          </a:prstGeom>
        </p:spPr>
      </p:pic>
      <p:sp>
        <p:nvSpPr>
          <p:cNvPr id="12" name="Rectangle 4"/>
          <p:cNvSpPr/>
          <p:nvPr/>
        </p:nvSpPr>
        <p:spPr>
          <a:xfrm>
            <a:off x="76896" y="0"/>
            <a:ext cx="3949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CAPABILITIES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7906780"/>
      </p:ext>
    </p:extLst>
  </p:cSld>
  <p:clrMapOvr>
    <a:masterClrMapping/>
  </p:clrMapOvr>
  <p:transition spd="med" advTm="553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0"/>
            <a:ext cx="45425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WHY 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TASDID  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64304" y="911956"/>
            <a:ext cx="886339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ln w="0"/>
                <a:solidFill>
                  <a:schemeClr val="bg1"/>
                </a:solidFill>
              </a:rPr>
              <a:t>8 Million Man Hours Without </a:t>
            </a:r>
            <a:r>
              <a:rPr lang="en-US" sz="3600" dirty="0" smtClean="0">
                <a:ln w="0"/>
                <a:solidFill>
                  <a:schemeClr val="bg1"/>
                </a:solidFill>
              </a:rPr>
              <a:t>a</a:t>
            </a:r>
            <a:r>
              <a:rPr lang="en-GB" sz="3600" dirty="0" smtClean="0">
                <a:ln w="0"/>
                <a:solidFill>
                  <a:schemeClr val="bg1"/>
                </a:solidFill>
              </a:rPr>
              <a:t> Major Incident</a:t>
            </a:r>
            <a:endParaRPr lang="en-GB" sz="3600" dirty="0">
              <a:ln w="0"/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0234" y="4133441"/>
            <a:ext cx="1800000" cy="2520000"/>
          </a:xfrm>
          <a:prstGeom prst="rect">
            <a:avLst/>
          </a:prstGeom>
        </p:spPr>
      </p:pic>
      <p:pic>
        <p:nvPicPr>
          <p:cNvPr id="26" name="Picture 25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1344" y="4131523"/>
            <a:ext cx="1800000" cy="2520000"/>
          </a:xfrm>
          <a:prstGeom prst="rect">
            <a:avLst/>
          </a:prstGeom>
        </p:spPr>
      </p:pic>
      <p:pic>
        <p:nvPicPr>
          <p:cNvPr id="27" name="Picture 2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3368" y="1687593"/>
            <a:ext cx="1800000" cy="2520000"/>
          </a:xfrm>
          <a:prstGeom prst="rect">
            <a:avLst/>
          </a:prstGeom>
        </p:spPr>
      </p:pic>
      <p:pic>
        <p:nvPicPr>
          <p:cNvPr id="28" name="Picture 27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6687" y="1654817"/>
            <a:ext cx="1800000" cy="2520000"/>
          </a:xfrm>
          <a:prstGeom prst="rect">
            <a:avLst/>
          </a:prstGeom>
        </p:spPr>
      </p:pic>
      <p:pic>
        <p:nvPicPr>
          <p:cNvPr id="30" name="Picture 29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2327" y="1657686"/>
            <a:ext cx="1800000" cy="2520000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2562" y="4146271"/>
            <a:ext cx="1800000" cy="252000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1451" y="4146271"/>
            <a:ext cx="1800000" cy="2520000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3679" b="66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940"/>
          <a:stretch/>
        </p:blipFill>
        <p:spPr>
          <a:xfrm>
            <a:off x="10548901" y="5012709"/>
            <a:ext cx="1664624" cy="1263988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50502" b="99666" l="7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077"/>
          <a:stretch/>
        </p:blipFill>
        <p:spPr>
          <a:xfrm>
            <a:off x="10574504" y="6021047"/>
            <a:ext cx="1633538" cy="83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2536505"/>
      </p:ext>
    </p:extLst>
  </p:cSld>
  <p:clrMapOvr>
    <a:masterClrMapping/>
  </p:clrMapOvr>
  <p:transition spd="med" advTm="718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0"/>
            <a:ext cx="53389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WHAT WE 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OFFER  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5471" y="2537089"/>
            <a:ext cx="11705302" cy="120032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ln w="0"/>
                <a:solidFill>
                  <a:schemeClr val="bg1"/>
                </a:solidFill>
              </a:rPr>
              <a:t>TASDID is not only a reliable business partner, it is the golden gate to a newly opened and profitable Iranian market</a:t>
            </a:r>
            <a:endParaRPr lang="en-GB" sz="3600" dirty="0">
              <a:ln w="0"/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679" b="66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940"/>
          <a:stretch/>
        </p:blipFill>
        <p:spPr>
          <a:xfrm>
            <a:off x="10548901" y="5012709"/>
            <a:ext cx="1664624" cy="1263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0502" b="99666" l="7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077"/>
          <a:stretch/>
        </p:blipFill>
        <p:spPr>
          <a:xfrm>
            <a:off x="10574504" y="6021047"/>
            <a:ext cx="1633538" cy="83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7102675"/>
      </p:ext>
    </p:extLst>
  </p:cSld>
  <p:clrMapOvr>
    <a:masterClrMapping/>
  </p:clrMapOvr>
  <p:transition spd="med" advTm="851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4731" y="1166842"/>
            <a:ext cx="74787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i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Tehran’s Central Office:</a:t>
            </a:r>
          </a:p>
          <a:p>
            <a:r>
              <a:rPr lang="en-GB" sz="3600" b="1" i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No.24, St. </a:t>
            </a:r>
            <a:r>
              <a:rPr lang="en-GB" sz="3600" b="1" i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Orfi</a:t>
            </a:r>
            <a:r>
              <a:rPr lang="en-GB" sz="3600" b="1" i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GB" sz="3600" b="1" i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Shirazi</a:t>
            </a:r>
            <a:r>
              <a:rPr lang="en-GB" sz="3600" b="1" i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, North Sheikh </a:t>
            </a:r>
            <a:r>
              <a:rPr lang="en-GB" sz="3600" b="1" i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Bahai</a:t>
            </a:r>
            <a:r>
              <a:rPr lang="en-GB" sz="3600" b="1" i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 Ave., </a:t>
            </a:r>
            <a:r>
              <a:rPr lang="en-GB" sz="3600" b="1" i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Molla-Sadra</a:t>
            </a:r>
            <a:r>
              <a:rPr lang="en-GB" sz="3600" b="1" i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</a:p>
          <a:p>
            <a:endParaRPr lang="en-GB" sz="3600" b="1" i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</a:endParaRPr>
          </a:p>
          <a:p>
            <a:r>
              <a:rPr lang="en-GB" sz="3600" b="1" i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Office in </a:t>
            </a:r>
            <a:r>
              <a:rPr lang="en-GB" sz="3600" b="1" i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Khorramshahr</a:t>
            </a:r>
            <a:r>
              <a:rPr lang="en-GB" sz="3600" b="1" i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:</a:t>
            </a:r>
          </a:p>
          <a:p>
            <a:r>
              <a:rPr lang="en-GB" sz="3600" b="1" i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Vali-Asr</a:t>
            </a:r>
            <a:r>
              <a:rPr lang="en-GB" sz="3600" b="1" i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 Yard, the second bridge, </a:t>
            </a:r>
            <a:r>
              <a:rPr lang="en-GB" sz="3600" b="1" i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Shalamcheh</a:t>
            </a:r>
            <a:r>
              <a:rPr lang="en-GB" sz="3600" b="1" i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 Road</a:t>
            </a:r>
            <a:endParaRPr lang="en-GB" sz="3600" b="1" i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679" b="66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940"/>
          <a:stretch/>
        </p:blipFill>
        <p:spPr>
          <a:xfrm>
            <a:off x="8454630" y="1738566"/>
            <a:ext cx="2368621" cy="17985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0502" b="99666" l="7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077"/>
          <a:stretch/>
        </p:blipFill>
        <p:spPr>
          <a:xfrm>
            <a:off x="8465485" y="3248350"/>
            <a:ext cx="2324390" cy="119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0344576"/>
      </p:ext>
    </p:extLst>
  </p:cSld>
  <p:clrMapOvr>
    <a:masterClrMapping/>
  </p:clrMapOvr>
  <p:transition spd="med" advTm="521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2212"/>
            <a:ext cx="12208042" cy="68702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679" b="66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940"/>
          <a:stretch/>
        </p:blipFill>
        <p:spPr>
          <a:xfrm>
            <a:off x="10548901" y="5012709"/>
            <a:ext cx="1664624" cy="1263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0502" b="99666" l="7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077"/>
          <a:stretch/>
        </p:blipFill>
        <p:spPr>
          <a:xfrm>
            <a:off x="10574504" y="6021047"/>
            <a:ext cx="1633538" cy="8369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89091" l="9901" r="896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2147" y="5183260"/>
            <a:ext cx="1860885" cy="17052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03112" y="6532386"/>
            <a:ext cx="2304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SADID INDUSTRIAL GROUP </a:t>
            </a:r>
            <a:endParaRPr lang="en-GB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87" b="100000" l="0" r="100000">
                        <a14:foregroundMark x1="50360" y1="17935" x2="50360" y2="17935"/>
                        <a14:foregroundMark x1="55396" y1="26630" x2="55396" y2="26630"/>
                        <a14:foregroundMark x1="52518" y1="33696" x2="52518" y2="33696"/>
                        <a14:foregroundMark x1="52518" y1="44565" x2="52518" y2="44565"/>
                        <a14:foregroundMark x1="46763" y1="68478" x2="46763" y2="68478"/>
                        <a14:foregroundMark x1="43165" y1="76087" x2="43165" y2="76087"/>
                        <a14:foregroundMark x1="76259" y1="88587" x2="76259" y2="88587"/>
                        <a14:foregroundMark x1="28777" y1="90761" x2="28777" y2="90761"/>
                        <a14:foregroundMark x1="53957" y1="90217" x2="53957" y2="90217"/>
                        <a14:foregroundMark x1="12950" y1="88043" x2="12950" y2="88043"/>
                        <a14:backgroundMark x1="23741" y1="85870" x2="23741" y2="85870"/>
                        <a14:backgroundMark x1="33813" y1="89130" x2="33813" y2="89130"/>
                        <a14:backgroundMark x1="78417" y1="51630" x2="78417" y2="51630"/>
                        <a14:backgroundMark x1="78417" y1="45652" x2="78417" y2="45652"/>
                        <a14:backgroundMark x1="75540" y1="49457" x2="75540" y2="49457"/>
                        <a14:backgroundMark x1="24460" y1="51087" x2="24460" y2="51087"/>
                        <a14:backgroundMark x1="23741" y1="47283" x2="23741" y2="47283"/>
                        <a14:backgroundMark x1="20863" y1="44565" x2="20863" y2="44565"/>
                      </a14:backgroundRemoval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0206" y="5183259"/>
            <a:ext cx="1591941" cy="170521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1189" y="205754"/>
            <a:ext cx="3191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ABOUT US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1792070"/>
            <a:ext cx="10691822" cy="95410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TASDID is one of Iranian leading regional petroleum/energy (upstream/downstream) service companies</a:t>
            </a:r>
            <a:endParaRPr lang="en-US" sz="2800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4206" y="3070212"/>
            <a:ext cx="10625816" cy="95410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Established in </a:t>
            </a:r>
            <a:r>
              <a:rPr lang="en-US" sz="280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1981 </a:t>
            </a:r>
            <a:r>
              <a:rPr lang="en-US" sz="28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by SADID INDUSTRIAL GROUP in partnership with Iranian Offshore Engineering &amp; Construction Company (IOEC) </a:t>
            </a:r>
          </a:p>
        </p:txBody>
      </p:sp>
    </p:spTree>
    <p:extLst>
      <p:ext uri="{BB962C8B-B14F-4D97-AF65-F5344CB8AC3E}">
        <p14:creationId xmlns:p14="http://schemas.microsoft.com/office/powerpoint/2010/main" xmlns="" val="4103537033"/>
      </p:ext>
    </p:extLst>
  </p:cSld>
  <p:clrMapOvr>
    <a:masterClrMapping/>
  </p:clrMapOvr>
  <p:transition spd="med" advTm="954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25400">
              <a:schemeClr val="accent1">
                <a:alpha val="40000"/>
              </a:schemeClr>
            </a:glow>
            <a:outerShdw blurRad="1257300" dist="50800" dir="5400000" algn="ctr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100874"/>
            <a:ext cx="12192000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TASDID equipped with dedication and expertise of its people provided a range of marine structure development services by entering into and implementing petroleum (oil, gas …)/energy (power plants …) projects</a:t>
            </a:r>
            <a:endParaRPr lang="en-US" sz="2000" b="1" dirty="0">
              <a:ln w="9525">
                <a:noFill/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073011"/>
            <a:ext cx="12192000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000" b="1" dirty="0">
                <a:ln w="9525">
                  <a:noFill/>
                  <a:prstDash val="solid"/>
                </a:ln>
                <a:solidFill>
                  <a:schemeClr val="l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  TASDID grew in past years we have become a focused engineering and </a:t>
            </a:r>
          </a:p>
          <a:p>
            <a:pPr algn="ctr"/>
            <a:r>
              <a:rPr lang="en-GB" sz="2000" b="1" dirty="0">
                <a:ln w="9525">
                  <a:noFill/>
                  <a:prstDash val="solid"/>
                </a:ln>
                <a:solidFill>
                  <a:schemeClr val="l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construction firm participating in tenders in Iran, Meddle East and overseas countries</a:t>
            </a:r>
            <a:endParaRPr lang="en-US" sz="2000" b="1" dirty="0">
              <a:ln w="9525">
                <a:noFill/>
                <a:prstDash val="solid"/>
              </a:ln>
              <a:solidFill>
                <a:schemeClr val="lt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679" b="66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940"/>
          <a:stretch/>
        </p:blipFill>
        <p:spPr>
          <a:xfrm>
            <a:off x="10548901" y="5012709"/>
            <a:ext cx="1664624" cy="1263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0502" b="99666" l="7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077"/>
          <a:stretch/>
        </p:blipFill>
        <p:spPr>
          <a:xfrm>
            <a:off x="10574504" y="6021047"/>
            <a:ext cx="1633538" cy="83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8882485"/>
      </p:ext>
    </p:extLst>
  </p:cSld>
  <p:clrMapOvr>
    <a:masterClrMapping/>
  </p:clrMapOvr>
  <p:transition spd="med" advTm="1626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76896" y="0"/>
            <a:ext cx="3949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CAPABILITIES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15143" y="2921168"/>
            <a:ext cx="8834598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n-US" sz="3600" dirty="0" smtClean="0">
                <a:ln w="0"/>
                <a:solidFill>
                  <a:schemeClr val="bg1"/>
                </a:solidFill>
              </a:rPr>
              <a:t>Petrochemical Plant Design and Procurement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679" b="66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940"/>
          <a:stretch/>
        </p:blipFill>
        <p:spPr>
          <a:xfrm>
            <a:off x="10548901" y="5012709"/>
            <a:ext cx="1664624" cy="1263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0502" b="99666" l="7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077"/>
          <a:stretch/>
        </p:blipFill>
        <p:spPr>
          <a:xfrm>
            <a:off x="10574504" y="6021047"/>
            <a:ext cx="1633538" cy="83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0057682"/>
      </p:ext>
    </p:extLst>
  </p:cSld>
  <p:clrMapOvr>
    <a:masterClrMapping/>
  </p:clrMapOvr>
  <p:transition spd="med" advTm="495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7" name="Rectangle 6"/>
          <p:cNvSpPr/>
          <p:nvPr/>
        </p:nvSpPr>
        <p:spPr>
          <a:xfrm>
            <a:off x="1" y="3105834"/>
            <a:ext cx="12192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bg1"/>
                </a:solidFill>
              </a:rPr>
              <a:t>Equipment and Facilities Maintenance, Repair and Renovation</a:t>
            </a:r>
            <a:endParaRPr lang="en-GB" sz="3600" dirty="0"/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679" b="66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940"/>
          <a:stretch/>
        </p:blipFill>
        <p:spPr>
          <a:xfrm>
            <a:off x="10548901" y="5012709"/>
            <a:ext cx="1664624" cy="1263988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0502" b="99666" l="7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077"/>
          <a:stretch/>
        </p:blipFill>
        <p:spPr>
          <a:xfrm>
            <a:off x="10574504" y="6021047"/>
            <a:ext cx="1633538" cy="836953"/>
          </a:xfrm>
          <a:prstGeom prst="rect">
            <a:avLst/>
          </a:prstGeom>
        </p:spPr>
      </p:pic>
      <p:sp>
        <p:nvSpPr>
          <p:cNvPr id="15" name="Rectangle 4"/>
          <p:cNvSpPr/>
          <p:nvPr/>
        </p:nvSpPr>
        <p:spPr>
          <a:xfrm>
            <a:off x="76896" y="0"/>
            <a:ext cx="3949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CAPABILITIES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607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534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48311" y="3105834"/>
            <a:ext cx="5936625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err="1" smtClean="0">
                <a:ln w="0"/>
                <a:solidFill>
                  <a:schemeClr val="bg1"/>
                </a:solidFill>
              </a:rPr>
              <a:t>Jackup</a:t>
            </a:r>
            <a:r>
              <a:rPr lang="en-US" sz="3600" dirty="0" smtClean="0">
                <a:ln w="0"/>
                <a:solidFill>
                  <a:schemeClr val="bg1"/>
                </a:solidFill>
              </a:rPr>
              <a:t> Design and Fabrication</a:t>
            </a:r>
            <a:endParaRPr lang="en-GB" sz="3600" dirty="0"/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679" b="66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940"/>
          <a:stretch/>
        </p:blipFill>
        <p:spPr>
          <a:xfrm>
            <a:off x="10548901" y="5012709"/>
            <a:ext cx="1664624" cy="1263988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0502" b="99666" l="7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077"/>
          <a:stretch/>
        </p:blipFill>
        <p:spPr>
          <a:xfrm>
            <a:off x="10574504" y="6021047"/>
            <a:ext cx="1633538" cy="836953"/>
          </a:xfrm>
          <a:prstGeom prst="rect">
            <a:avLst/>
          </a:prstGeom>
        </p:spPr>
      </p:pic>
      <p:sp>
        <p:nvSpPr>
          <p:cNvPr id="15" name="Rectangle 4"/>
          <p:cNvSpPr/>
          <p:nvPr/>
        </p:nvSpPr>
        <p:spPr>
          <a:xfrm>
            <a:off x="76896" y="0"/>
            <a:ext cx="3949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CAPABILITIES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6841668"/>
      </p:ext>
    </p:extLst>
  </p:cSld>
  <p:clrMapOvr>
    <a:masterClrMapping/>
  </p:clrMapOvr>
  <p:transition spd="med" advTm="517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/>
          <p:cNvSpPr/>
          <p:nvPr/>
        </p:nvSpPr>
        <p:spPr>
          <a:xfrm>
            <a:off x="2755216" y="3105834"/>
            <a:ext cx="6788205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0"/>
                <a:solidFill>
                  <a:schemeClr val="bg1"/>
                </a:solidFill>
              </a:rPr>
              <a:t>Wellhead Design and Construction</a:t>
            </a:r>
            <a:endParaRPr lang="en-GB" sz="3600" dirty="0"/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679" b="66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940"/>
          <a:stretch/>
        </p:blipFill>
        <p:spPr>
          <a:xfrm>
            <a:off x="10548901" y="5012709"/>
            <a:ext cx="1664624" cy="1263988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0502" b="99666" l="7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077"/>
          <a:stretch/>
        </p:blipFill>
        <p:spPr>
          <a:xfrm>
            <a:off x="10574504" y="6021047"/>
            <a:ext cx="1633538" cy="836953"/>
          </a:xfrm>
          <a:prstGeom prst="rect">
            <a:avLst/>
          </a:prstGeom>
        </p:spPr>
      </p:pic>
      <p:sp>
        <p:nvSpPr>
          <p:cNvPr id="12" name="Rectangle 4"/>
          <p:cNvSpPr/>
          <p:nvPr/>
        </p:nvSpPr>
        <p:spPr>
          <a:xfrm>
            <a:off x="76896" y="0"/>
            <a:ext cx="3949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CAPABILITIES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4508565"/>
      </p:ext>
    </p:extLst>
  </p:cSld>
  <p:clrMapOvr>
    <a:masterClrMapping/>
  </p:clrMapOvr>
  <p:transition spd="med" advTm="532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8" name="Rectangle 7"/>
          <p:cNvSpPr/>
          <p:nvPr/>
        </p:nvSpPr>
        <p:spPr>
          <a:xfrm>
            <a:off x="1838359" y="3105834"/>
            <a:ext cx="8967327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0"/>
                <a:solidFill>
                  <a:schemeClr val="bg1"/>
                </a:solidFill>
              </a:rPr>
              <a:t>Pipeline, Subsea Cable Design and Installation</a:t>
            </a: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679" b="66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940"/>
          <a:stretch/>
        </p:blipFill>
        <p:spPr>
          <a:xfrm>
            <a:off x="10548901" y="5012709"/>
            <a:ext cx="1664624" cy="1263988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0502" b="99666" l="7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077"/>
          <a:stretch/>
        </p:blipFill>
        <p:spPr>
          <a:xfrm>
            <a:off x="10574504" y="6021047"/>
            <a:ext cx="1633538" cy="836953"/>
          </a:xfrm>
          <a:prstGeom prst="rect">
            <a:avLst/>
          </a:prstGeom>
        </p:spPr>
      </p:pic>
      <p:sp>
        <p:nvSpPr>
          <p:cNvPr id="13" name="Rectangle 4"/>
          <p:cNvSpPr/>
          <p:nvPr/>
        </p:nvSpPr>
        <p:spPr>
          <a:xfrm>
            <a:off x="76896" y="0"/>
            <a:ext cx="3949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CAPABILITIES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6673755"/>
      </p:ext>
    </p:extLst>
  </p:cSld>
  <p:clrMapOvr>
    <a:masterClrMapping/>
  </p:clrMapOvr>
  <p:transition spd="med" advTm="526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6" name="Rectangle 5"/>
          <p:cNvSpPr/>
          <p:nvPr/>
        </p:nvSpPr>
        <p:spPr>
          <a:xfrm>
            <a:off x="3545526" y="3105834"/>
            <a:ext cx="5100948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0"/>
                <a:solidFill>
                  <a:schemeClr val="bg1"/>
                </a:solidFill>
              </a:rPr>
              <a:t>Subsea Equipment Design</a:t>
            </a: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679" b="66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940"/>
          <a:stretch/>
        </p:blipFill>
        <p:spPr>
          <a:xfrm>
            <a:off x="10548901" y="5012709"/>
            <a:ext cx="1664624" cy="1263988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0502" b="99666" l="7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077"/>
          <a:stretch/>
        </p:blipFill>
        <p:spPr>
          <a:xfrm>
            <a:off x="10574504" y="6021047"/>
            <a:ext cx="1633538" cy="836953"/>
          </a:xfrm>
          <a:prstGeom prst="rect">
            <a:avLst/>
          </a:prstGeom>
        </p:spPr>
      </p:pic>
      <p:sp>
        <p:nvSpPr>
          <p:cNvPr id="11" name="Rectangle 4"/>
          <p:cNvSpPr/>
          <p:nvPr/>
        </p:nvSpPr>
        <p:spPr>
          <a:xfrm>
            <a:off x="76896" y="0"/>
            <a:ext cx="3949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CAPABILITIES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3885382"/>
      </p:ext>
    </p:extLst>
  </p:cSld>
  <p:clrMapOvr>
    <a:masterClrMapping/>
  </p:clrMapOvr>
  <p:transition spd="med" advTm="542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</TotalTime>
  <Words>249</Words>
  <Application>Microsoft Office PowerPoint</Application>
  <PresentationFormat>Произвольный</PresentationFormat>
  <Paragraphs>44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 khaghani</dc:creator>
  <cp:lastModifiedBy>Анастасия Хатунцева</cp:lastModifiedBy>
  <cp:revision>39</cp:revision>
  <dcterms:created xsi:type="dcterms:W3CDTF">2016-05-05T13:23:13Z</dcterms:created>
  <dcterms:modified xsi:type="dcterms:W3CDTF">2016-05-05T22:20:06Z</dcterms:modified>
</cp:coreProperties>
</file>